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232" r:id="rId3"/>
    <p:sldId id="2177" r:id="rId4"/>
    <p:sldId id="813" r:id="rId5"/>
    <p:sldId id="825" r:id="rId6"/>
    <p:sldId id="2202" r:id="rId7"/>
    <p:sldId id="2167" r:id="rId8"/>
    <p:sldId id="1980" r:id="rId9"/>
    <p:sldId id="2084" r:id="rId10"/>
    <p:sldId id="2204" r:id="rId11"/>
    <p:sldId id="2185" r:id="rId12"/>
    <p:sldId id="2186" r:id="rId13"/>
    <p:sldId id="2168" r:id="rId14"/>
    <p:sldId id="2206" r:id="rId15"/>
    <p:sldId id="2169" r:id="rId16"/>
    <p:sldId id="2170" r:id="rId17"/>
    <p:sldId id="2205" r:id="rId18"/>
    <p:sldId id="2172" r:id="rId19"/>
    <p:sldId id="2173" r:id="rId20"/>
    <p:sldId id="2099" r:id="rId21"/>
    <p:sldId id="2175" r:id="rId22"/>
    <p:sldId id="2176" r:id="rId23"/>
    <p:sldId id="2178" r:id="rId24"/>
    <p:sldId id="2195" r:id="rId25"/>
    <p:sldId id="259" r:id="rId26"/>
    <p:sldId id="2164" r:id="rId27"/>
    <p:sldId id="2058" r:id="rId28"/>
    <p:sldId id="820" r:id="rId29"/>
    <p:sldId id="2091" r:id="rId30"/>
    <p:sldId id="824" r:id="rId31"/>
    <p:sldId id="1999" r:id="rId32"/>
    <p:sldId id="2196" r:id="rId33"/>
    <p:sldId id="257" r:id="rId34"/>
    <p:sldId id="461" r:id="rId35"/>
    <p:sldId id="459" r:id="rId36"/>
    <p:sldId id="465" r:id="rId37"/>
    <p:sldId id="2081" r:id="rId38"/>
    <p:sldId id="2166" r:id="rId39"/>
    <p:sldId id="2188" r:id="rId40"/>
    <p:sldId id="2187" r:id="rId41"/>
    <p:sldId id="2132" r:id="rId42"/>
    <p:sldId id="2151" r:id="rId43"/>
    <p:sldId id="2189" r:id="rId44"/>
    <p:sldId id="2212" r:id="rId45"/>
    <p:sldId id="2230" r:id="rId46"/>
    <p:sldId id="2229" r:id="rId47"/>
    <p:sldId id="2216" r:id="rId48"/>
    <p:sldId id="2217" r:id="rId49"/>
    <p:sldId id="2218" r:id="rId50"/>
    <p:sldId id="2231" r:id="rId51"/>
    <p:sldId id="2219" r:id="rId52"/>
    <p:sldId id="2220" r:id="rId53"/>
    <p:sldId id="2222" r:id="rId54"/>
    <p:sldId id="2221" r:id="rId55"/>
    <p:sldId id="2223" r:id="rId56"/>
    <p:sldId id="2228" r:id="rId57"/>
    <p:sldId id="2207" r:id="rId58"/>
    <p:sldId id="2237" r:id="rId59"/>
    <p:sldId id="262" r:id="rId60"/>
    <p:sldId id="263" r:id="rId61"/>
    <p:sldId id="268" r:id="rId62"/>
    <p:sldId id="266" r:id="rId63"/>
    <p:sldId id="2239" r:id="rId64"/>
    <p:sldId id="223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232"/>
            <p14:sldId id="2177"/>
            <p14:sldId id="813"/>
            <p14:sldId id="825"/>
            <p14:sldId id="2202"/>
            <p14:sldId id="2167"/>
            <p14:sldId id="1980"/>
            <p14:sldId id="2084"/>
            <p14:sldId id="2204"/>
            <p14:sldId id="2185"/>
            <p14:sldId id="2186"/>
            <p14:sldId id="2168"/>
            <p14:sldId id="2206"/>
            <p14:sldId id="2169"/>
            <p14:sldId id="2170"/>
            <p14:sldId id="2205"/>
            <p14:sldId id="2172"/>
            <p14:sldId id="2173"/>
            <p14:sldId id="2099"/>
            <p14:sldId id="2175"/>
            <p14:sldId id="2176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259"/>
            <p14:sldId id="2164"/>
            <p14:sldId id="2058"/>
            <p14:sldId id="820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</p14:sldIdLst>
        </p14:section>
        <p14:section name="Bots" id="{46740CE4-A08E-CF42-AFD2-37A22FEC8D29}">
          <p14:sldIdLst>
            <p14:sldId id="2081"/>
            <p14:sldId id="2166"/>
            <p14:sldId id="2188"/>
            <p14:sldId id="2187"/>
            <p14:sldId id="2132"/>
            <p14:sldId id="2151"/>
            <p14:sldId id="2189"/>
          </p14:sldIdLst>
        </p14:section>
        <p14:section name="Untitled Section" id="{EAA023BA-4738-6E42-A4F8-36131808EBDC}">
          <p14:sldIdLst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21"/>
            <p14:sldId id="2223"/>
            <p14:sldId id="2228"/>
            <p14:sldId id="2207"/>
            <p14:sldId id="2237"/>
            <p14:sldId id="262"/>
            <p14:sldId id="263"/>
            <p14:sldId id="268"/>
            <p14:sldId id="266"/>
            <p14:sldId id="2239"/>
            <p14:sldId id="2238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1"/>
    <p:restoredTop sz="94578"/>
  </p:normalViewPr>
  <p:slideViewPr>
    <p:cSldViewPr snapToGrid="0">
      <p:cViewPr varScale="1">
        <p:scale>
          <a:sx n="196" d="100"/>
          <a:sy n="196" d="100"/>
        </p:scale>
        <p:origin x="10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19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20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28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1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5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9E831-B3D1-4D4C-ABB2-BBE7163B6994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084A-1BE3-3945-BF5A-DD46FD2A31E3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101E3-751A-9040-8562-1E8CD07FB509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52B7-7710-3E45-A5E3-35351C94C34E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CE32B-8E7D-A24A-9464-173E55AD3C21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DAF3-BD4A-6A4C-BF3D-5E19CE8A7A78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3103-D54C-C24C-A492-7E942EB2A3DD}" type="datetime1">
              <a:rPr lang="en-US" smtClean="0"/>
              <a:t>8/27/25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E3A8-3DBA-7B4F-BC18-84AF50676A79}" type="datetime1">
              <a:rPr lang="en-US" smtClean="0"/>
              <a:t>8/27/25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3E40-C3A9-6043-8267-8A5CC57B78B0}" type="datetime1">
              <a:rPr lang="en-US" smtClean="0"/>
              <a:t>8/27/25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2AE2-E1E2-1549-B517-22B2FB7F7D49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2545-FEA7-8147-B936-8401DCF050E6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99676-DFA4-864F-8C05-69CADEB2DDE1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en.wikipedia.org/wiki/United_States_House_of_Representativ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BA4F-861A-D975-912C-A6B31E3A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424644-B1FF-CD3C-3DCF-D251C82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C1B7C7-30FD-76A5-D24A-67B70FD1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72799-82C5-D584-E2B2-69C16B07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4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E9F-562D-486E-5C63-17256D3E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78F8E4-1226-E166-3EED-4EFBC58F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B7AA7-3BB8-F49C-35EE-6A7962E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A136-2309-C937-9A9C-37A1FB7A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5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 rot="5400000">
            <a:off x="-695266" y="3474164"/>
            <a:ext cx="2373190" cy="838605"/>
          </a:xfrm>
          <a:prstGeom prst="wedgeRoundRectCallout">
            <a:avLst>
              <a:gd name="adj1" fmla="val -15545"/>
              <a:gd name="adj2" fmla="val -144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“There is no data like more data” – Robert Mercer</a:t>
            </a:r>
          </a:p>
          <a:p>
            <a:r>
              <a:rPr lang="en-US" b="1" dirty="0"/>
              <a:t>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A7B0D-A014-CB85-8FCE-C3D74653502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784EDE02-736C-FB07-2D1B-E48501523738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D7B5-8A33-254F-7FCF-CD8EE8356023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34707-88F4-EC3D-0429-9D38E5B94D1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FFCF-7C11-0D4F-AE43-979DBC2AD685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20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Don’t traffic in misinformation</a:t>
            </a:r>
          </a:p>
          <a:p>
            <a:pPr lvl="2"/>
            <a:r>
              <a:rPr lang="en-US" dirty="0">
                <a:sym typeface="Wingdings" pitchFamily="2" charset="2"/>
              </a:rPr>
              <a:t>You are responsible for what you say</a:t>
            </a: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Sampling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</p:spTree>
    <p:extLst>
      <p:ext uri="{BB962C8B-B14F-4D97-AF65-F5344CB8AC3E}">
        <p14:creationId xmlns:p14="http://schemas.microsoft.com/office/powerpoint/2010/main" val="31673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03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  <a:p>
            <a:r>
              <a:rPr lang="en-US" dirty="0"/>
              <a:t>But don’t you hate it when</a:t>
            </a:r>
          </a:p>
          <a:p>
            <a:pPr lvl="1"/>
            <a:r>
              <a:rPr lang="en-US" dirty="0"/>
              <a:t>Boomer says</a:t>
            </a:r>
          </a:p>
          <a:p>
            <a:pPr lvl="2"/>
            <a:r>
              <a:rPr lang="en-US" i="1" dirty="0"/>
              <a:t>It was a bad idea then</a:t>
            </a:r>
          </a:p>
          <a:p>
            <a:pPr lvl="2"/>
            <a:r>
              <a:rPr lang="en-US" i="1" dirty="0"/>
              <a:t>and it is still a bad idea now</a:t>
            </a:r>
          </a:p>
          <a:p>
            <a:r>
              <a:rPr lang="en-US" dirty="0"/>
              <a:t>Bottom line</a:t>
            </a:r>
          </a:p>
          <a:p>
            <a:pPr lvl="1"/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9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4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1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Sample of this space</a:t>
            </a:r>
          </a:p>
          <a:p>
            <a:pPr lvl="1"/>
            <a:r>
              <a:rPr lang="en-US" dirty="0"/>
              <a:t>Dataset / Benchmark</a:t>
            </a:r>
          </a:p>
          <a:p>
            <a:r>
              <a:rPr lang="en-US" dirty="0"/>
              <a:t>LLMs(sample)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pPr lvl="1"/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datasets tend to have more inputs than hidden dimensions</a:t>
            </a:r>
          </a:p>
          <a:p>
            <a:r>
              <a:rPr lang="en-US" dirty="0">
                <a:sym typeface="Wingdings" pitchFamily="2" charset="2"/>
              </a:rPr>
              <a:t>Motivation for SVD</a:t>
            </a:r>
          </a:p>
          <a:p>
            <a:pPr lvl="1"/>
            <a:r>
              <a:rPr lang="en-US" dirty="0">
                <a:sym typeface="Wingdings" pitchFamily="2" charset="2"/>
              </a:rPr>
              <a:t>Compression/Intrinsic Dimensions</a:t>
            </a:r>
          </a:p>
          <a:p>
            <a:pPr lvl="1"/>
            <a:r>
              <a:rPr lang="en-US" dirty="0">
                <a:sym typeface="Wingdings" pitchFamily="2" charset="2"/>
              </a:rPr>
              <a:t>Smaller embeddings  easier to process</a:t>
            </a:r>
          </a:p>
          <a:p>
            <a:pPr lvl="1"/>
            <a:r>
              <a:rPr lang="en-US" dirty="0">
                <a:sym typeface="Wingdings" pitchFamily="2" charset="2"/>
              </a:rPr>
              <a:t>First step in ANN: compress vector DB</a:t>
            </a:r>
            <a:endParaRPr lang="en-US" dirty="0"/>
          </a:p>
          <a:p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(depend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 err="1"/>
                  <a:t>Upsampling</a:t>
                </a:r>
                <a:endParaRPr lang="en-US" dirty="0"/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</a:t>
            </a:r>
          </a:p>
          <a:p>
            <a:pPr marL="0" indent="0">
              <a:buNone/>
            </a:pPr>
            <a:r>
              <a:rPr lang="en-US" dirty="0"/>
              <a:t>s = 10*m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EDA4D-B4D9-7F62-626D-B7D731C288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555.22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 in [D12,D23,np.sqrt(2) * D1]: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399489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endParaRPr lang="en-US" b="1" dirty="0"/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dirty="0"/>
              <a:t> 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 err="1"/>
              <a:t>Upsampling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m=50; s=5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16.65 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16.71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16.14</m:t>
                    </m:r>
                  </m:oMath>
                </a14:m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30.28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29.74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23.54</m:t>
                    </m:r>
                  </m:oMath>
                </a14:m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42.1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8.08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28.83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</a:t>
            </a:r>
            <a:r>
              <a:rPr lang="en-US" sz="4000" dirty="0" err="1">
                <a:sym typeface="Wingdings" pitchFamily="2" charset="2"/>
              </a:rPr>
              <a:t>Upsampling</a:t>
            </a:r>
            <a:r>
              <a:rPr lang="en-US" sz="4000" dirty="0">
                <a:sym typeface="Wingdings" pitchFamily="2" charset="2"/>
              </a:rPr>
              <a:t>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m=50; s=5000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22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is sampling?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sample</a:t>
                </a:r>
              </a:p>
              <a:p>
                <a:pPr lvl="1"/>
                <a:r>
                  <a:rPr lang="en-US" dirty="0"/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to tell you how LLM will perform on infinite set of all possible inputs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matter</a:t>
            </a:r>
          </a:p>
          <a:p>
            <a:pPr lvl="1"/>
            <a:r>
              <a:rPr lang="en-US" dirty="0"/>
              <a:t>in a small sample (benchmark)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Benchmarking and SVD </a:t>
            </a:r>
          </a:p>
          <a:p>
            <a:pPr lvl="1"/>
            <a:r>
              <a:rPr lang="en-US" dirty="0"/>
              <a:t>do not capture rare cases</a:t>
            </a:r>
          </a:p>
          <a:p>
            <a:r>
              <a:rPr lang="en-US" dirty="0"/>
              <a:t>We need to listen more to minorities</a:t>
            </a:r>
          </a:p>
          <a:p>
            <a:pPr lvl="1"/>
            <a:r>
              <a:rPr lang="en-US" dirty="0"/>
              <a:t>Rare cases are too important to ignore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Data: Semantic Scholar (S2)</a:t>
            </a:r>
            <a:br>
              <a:rPr lang="en-US" dirty="0"/>
            </a:br>
            <a:r>
              <a:rPr lang="en-US" dirty="0">
                <a:hlinkClick r:id="rId2"/>
              </a:rPr>
              <a:t>http://recommendpapers.xyz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54EF5C6-3035-273D-C697-33B7377B9485}"/>
              </a:ext>
            </a:extLst>
          </p:cNvPr>
          <p:cNvSpPr/>
          <p:nvPr/>
        </p:nvSpPr>
        <p:spPr>
          <a:xfrm>
            <a:off x="8031522" y="897998"/>
            <a:ext cx="2497658" cy="622984"/>
          </a:xfrm>
          <a:prstGeom prst="wedgeRoundRectCallout">
            <a:avLst>
              <a:gd name="adj1" fmla="val -65236"/>
              <a:gd name="adj2" fmla="val 1857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Shameless Plug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AA66-B1EA-F349-9321-9DEADA118CEF}" type="datetime1">
              <a:rPr lang="en-US" smtClean="0"/>
              <a:t>8/27/25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B406-7528-6F48-82E8-97A5E3E4A326}" type="datetime1">
              <a:rPr lang="en-US" smtClean="0"/>
              <a:t>8/27/25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2377C-64B8-6340-AA70-23E7F920428F}" type="datetime1">
              <a:rPr lang="en-US" smtClean="0"/>
              <a:t>8/27/25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83ED2-43F3-274A-961A-887ECB543EA9}" type="datetime1">
              <a:rPr lang="en-US" smtClean="0"/>
              <a:t>8/27/25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62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is sampling?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you need is sampling?</a:t>
            </a:r>
          </a:p>
          <a:p>
            <a:pPr lvl="1"/>
            <a:r>
              <a:rPr lang="en-US" dirty="0"/>
              <a:t>Yes &amp; No</a:t>
            </a:r>
          </a:p>
          <a:p>
            <a:pPr lvl="1"/>
            <a:r>
              <a:rPr lang="en-US" dirty="0"/>
              <a:t>Sampling </a:t>
            </a:r>
            <a:r>
              <a:rPr lang="en-US" dirty="0">
                <a:sym typeface="Wingdings" pitchFamily="2" charset="2"/>
              </a:rPr>
              <a:t> Benchmarking &amp; SVD</a:t>
            </a:r>
            <a:endParaRPr lang="en-US" dirty="0"/>
          </a:p>
          <a:p>
            <a:pPr lvl="1"/>
            <a:r>
              <a:rPr lang="en-US" dirty="0"/>
              <a:t>But don’t ignore rare cases</a:t>
            </a:r>
          </a:p>
          <a:p>
            <a:r>
              <a:rPr lang="en-US" dirty="0"/>
              <a:t>Bots: Let’s work together</a:t>
            </a:r>
          </a:p>
          <a:p>
            <a:pPr lvl="1"/>
            <a:r>
              <a:rPr lang="en-US" dirty="0"/>
              <a:t>Stop talking about firing experts</a:t>
            </a:r>
          </a:p>
          <a:p>
            <a:pPr lvl="1"/>
            <a:r>
              <a:rPr lang="en-US" dirty="0"/>
              <a:t>Human-in-the-loop / End-to-End</a:t>
            </a:r>
          </a:p>
          <a:p>
            <a:pPr lvl="1"/>
            <a:r>
              <a:rPr lang="en-US" dirty="0"/>
              <a:t>Interdisciplinary Collaboration</a:t>
            </a:r>
          </a:p>
          <a:p>
            <a:pPr lvl="2"/>
            <a:r>
              <a:rPr lang="en-US" dirty="0"/>
              <a:t>Lexicography</a:t>
            </a:r>
          </a:p>
          <a:p>
            <a:pPr lvl="2"/>
            <a:r>
              <a:rPr lang="en-US" dirty="0"/>
              <a:t>Psychology</a:t>
            </a:r>
          </a:p>
          <a:p>
            <a:pPr lvl="2"/>
            <a:r>
              <a:rPr lang="en-US" dirty="0"/>
              <a:t>Information Theory</a:t>
            </a:r>
          </a:p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4421</Words>
  <Application>Microsoft Macintosh PowerPoint</Application>
  <PresentationFormat>Widescreen</PresentationFormat>
  <Paragraphs>802</Paragraphs>
  <Slides>64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Special Issue of International Journal of Lexicography in Memory of Patrick Hanks</vt:lpstr>
      <vt:lpstr>Agenda</vt:lpstr>
      <vt:lpstr>Narrative/Hype: Bots are completely “new” But there is much to learn from the Past</vt:lpstr>
      <vt:lpstr>PMI: Pointwise Mutual Information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Bots: Do’s and Don’ts</vt:lpstr>
      <vt:lpstr>Agenda</vt:lpstr>
      <vt:lpstr>Tools to Help Good Writers (This is not cheating) </vt:lpstr>
      <vt:lpstr>Testable Hypotheses</vt:lpstr>
      <vt:lpstr>Added 10k Words Language Evolves over Time</vt:lpstr>
      <vt:lpstr>Agenda</vt:lpstr>
      <vt:lpstr>Lesson: Samples Matter</vt:lpstr>
      <vt:lpstr>Rule of Thumb in Historical Linguistics</vt:lpstr>
      <vt:lpstr>Bigger Question: Sampling Should a Corpus be Balanced?</vt:lpstr>
      <vt:lpstr>Brown Corpus is a Balanced Corpus (Unlike many recent catch-as-catch-can corpora)</vt:lpstr>
      <vt:lpstr>PowerPoint Presentation</vt:lpstr>
      <vt:lpstr>PowerPoint Presentation</vt:lpstr>
      <vt:lpstr>Google Ngrams for “Kennedy” Books published since 1500</vt:lpstr>
      <vt:lpstr>Google Trends for “Kennedy”:  Queries over 12 months (7/24-7/25)</vt:lpstr>
      <vt:lpstr>Summary of Discussion on Bots</vt:lpstr>
      <vt:lpstr>Agenda</vt:lpstr>
      <vt:lpstr>PowerPoint Presentation</vt:lpstr>
      <vt:lpstr>Ngrams  PMI</vt:lpstr>
      <vt:lpstr>Pointwise Mutual Information (PMI)</vt:lpstr>
      <vt:lpstr>There is no data like more data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From PMI to Bots Connecting the dots between the past and the future</vt:lpstr>
      <vt:lpstr>Dimension Reduction</vt:lpstr>
      <vt:lpstr>https://en.wikipedia.org/wiki/Multidimensional_scaling </vt:lpstr>
      <vt:lpstr>Singular Value Decomposition (SVD)</vt:lpstr>
      <vt:lpstr>PMI: Factored Version of Word2Vec</vt:lpstr>
      <vt:lpstr>Inference (Table Lookup):  Database + Query  Answers</vt:lpstr>
      <vt:lpstr>Inference (Table Lookup):  Database + Query  Answers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Singular Values from a Sample</vt:lpstr>
      <vt:lpstr>What if sample is too small?</vt:lpstr>
      <vt:lpstr>Q: What if sample is too small? A: Upsampling  Large errors (underestimates)</vt:lpstr>
      <vt:lpstr>Larger Samples  Less Error (Less Upsampling  Less Error)</vt:lpstr>
      <vt:lpstr>Estimate of SVD with Batching</vt:lpstr>
      <vt:lpstr>All you need is sampling?</vt:lpstr>
      <vt:lpstr>Data: Semantic Scholar (S2) http://recommendpapers.xyz </vt:lpstr>
      <vt:lpstr>Using Nuclear Norms to Compare Monolingual and Multilingual LLMs</vt:lpstr>
      <vt:lpstr>Using Nuclear Norms to Compare Monolingual and Multilingual LLMs</vt:lpstr>
      <vt:lpstr>Hypothesis:  Bigger is Better</vt:lpstr>
      <vt:lpstr>All you need is sampling?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313</cp:revision>
  <dcterms:created xsi:type="dcterms:W3CDTF">2025-07-14T23:10:18Z</dcterms:created>
  <dcterms:modified xsi:type="dcterms:W3CDTF">2025-08-27T21:25:19Z</dcterms:modified>
</cp:coreProperties>
</file>